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0" r:id="rId2"/>
    <p:sldId id="256" r:id="rId3"/>
    <p:sldId id="271" r:id="rId4"/>
    <p:sldId id="264" r:id="rId5"/>
    <p:sldId id="352" r:id="rId6"/>
    <p:sldId id="353" r:id="rId7"/>
    <p:sldId id="354" r:id="rId8"/>
    <p:sldId id="355" r:id="rId9"/>
    <p:sldId id="356" r:id="rId10"/>
    <p:sldId id="357" r:id="rId11"/>
    <p:sldId id="358" r:id="rId12"/>
    <p:sldId id="359" r:id="rId13"/>
    <p:sldId id="360" r:id="rId14"/>
    <p:sldId id="361" r:id="rId15"/>
    <p:sldId id="338" r:id="rId1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8E00"/>
    <a:srgbClr val="FF0000"/>
    <a:srgbClr val="6600CC"/>
    <a:srgbClr val="FFFF00"/>
    <a:srgbClr val="35C8D7"/>
    <a:srgbClr val="FFFFBB"/>
    <a:srgbClr val="6DF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8" autoAdjust="0"/>
    <p:restoredTop sz="94614" autoAdjust="0"/>
  </p:normalViewPr>
  <p:slideViewPr>
    <p:cSldViewPr>
      <p:cViewPr varScale="1">
        <p:scale>
          <a:sx n="50" d="100"/>
          <a:sy n="50" d="100"/>
        </p:scale>
        <p:origin x="-12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6389738E-C406-4BB5-9AD7-C1A4C00D5D90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88A4D574-069C-4AB6-8614-2B8A0171FE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23176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93FC126-10FF-453B-A2ED-E20AD6529124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12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41C859C-88D7-4FAC-9200-450BB523D416}" type="slidenum">
              <a:rPr lang="zh-CN" altLang="en-US" smtClean="0"/>
              <a:pPr/>
              <a:t>13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AF8239B-7B3D-4FF1-ADBF-85EF409C6C8C}" type="slidenum">
              <a:rPr lang="zh-CN" altLang="en-US" smtClean="0"/>
              <a:pPr/>
              <a:t>14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91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F6C7A75-3940-4A21-98AA-5338CE00C071}" type="slidenum">
              <a:rPr lang="zh-CN" altLang="en-US" smtClean="0"/>
              <a:pPr/>
              <a:t>15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6F6588D-6FD7-45B3-A2C7-A21FAD41712A}" type="slidenum">
              <a:rPr lang="zh-CN" altLang="en-US" smtClean="0"/>
              <a:pPr/>
              <a:t>5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B278A8F-D65B-4326-91AE-140B506DDC71}" type="slidenum">
              <a:rPr lang="zh-CN" altLang="en-US" smtClean="0"/>
              <a:pPr/>
              <a:t>6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50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FD08E84-82F7-4F91-82CE-B8458B70FE2A}" type="slidenum">
              <a:rPr lang="zh-CN" altLang="en-US" smtClean="0"/>
              <a:pPr/>
              <a:t>7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0A1D8B1-08A5-4B41-B129-3C480982E47F}" type="slidenum">
              <a:rPr lang="zh-CN" altLang="en-US" smtClean="0"/>
              <a:pPr/>
              <a:t>8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71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BE102DA-F428-438E-8FA2-6497EA016487}" type="slidenum">
              <a:rPr lang="zh-CN" altLang="en-US" smtClean="0"/>
              <a:pPr/>
              <a:t>9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6E9D84B-9403-4134-8896-0BF54AC690FB}" type="slidenum">
              <a:rPr lang="zh-CN" altLang="en-US" smtClean="0"/>
              <a:pPr/>
              <a:t>10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91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2FA150E-886E-4986-972D-3E5F037F88A4}" type="slidenum">
              <a:rPr lang="zh-CN" altLang="en-US" smtClean="0"/>
              <a:pPr/>
              <a:t>11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01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646D2E1-EAA6-4D87-8720-CAA4422FB286}" type="slidenum">
              <a:rPr lang="zh-CN" altLang="en-US" smtClean="0"/>
              <a:pPr/>
              <a:t>12</a:t>
            </a:fld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6563E5C2-A51C-4606-8E29-BACD447B909A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7E51AB3-4516-4348-9466-EB61BE14100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6D01ED9D-ED6D-42B3-BC0E-C2E712E9DC2F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C611317-DA17-483D-ACA3-4B9D557ED71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4096E91-B4D7-4650-8497-6472A1897A9F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A61F6652-497E-4FB6-B93B-70F393CF0B7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1000100" y="749989"/>
            <a:ext cx="71438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D0F8C-FC5D-4711-B249-2D4F4A25C283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7865C3-00E9-47EA-A115-DBDD848F1B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1000100" y="749989"/>
            <a:ext cx="71438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241F3-A8F3-4F7C-AC38-E2B8B5CABC54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48A7A-902C-4090-852A-685001D61F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1000100" y="749989"/>
            <a:ext cx="71438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241F3-A8F3-4F7C-AC38-E2B8B5CABC54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48A7A-902C-4090-852A-685001D61F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1000100" y="749989"/>
            <a:ext cx="71438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241F3-A8F3-4F7C-AC38-E2B8B5CABC54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48A7A-902C-4090-852A-685001D61F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标题 1"/>
          <p:cNvSpPr>
            <a:spLocks noGrp="1"/>
          </p:cNvSpPr>
          <p:nvPr>
            <p:ph type="title"/>
          </p:nvPr>
        </p:nvSpPr>
        <p:spPr>
          <a:xfrm>
            <a:off x="1357290" y="749989"/>
            <a:ext cx="678661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6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6BBA07-D5BA-42BC-912D-B865C46BA4D3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2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FA9DD-1ECD-4BDC-B75D-846CF40BF28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1000100" y="749989"/>
            <a:ext cx="71438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241F3-A8F3-4F7C-AC38-E2B8B5CABC54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48A7A-902C-4090-852A-685001D61F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标题 1"/>
          <p:cNvSpPr>
            <a:spLocks noGrp="1"/>
          </p:cNvSpPr>
          <p:nvPr>
            <p:ph type="title"/>
          </p:nvPr>
        </p:nvSpPr>
        <p:spPr>
          <a:xfrm>
            <a:off x="1357290" y="749989"/>
            <a:ext cx="678661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6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6BBA07-D5BA-42BC-912D-B865C46BA4D3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2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FA9DD-1ECD-4BDC-B75D-846CF40BF28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标题 1"/>
          <p:cNvSpPr>
            <a:spLocks noGrp="1"/>
          </p:cNvSpPr>
          <p:nvPr>
            <p:ph type="title"/>
          </p:nvPr>
        </p:nvSpPr>
        <p:spPr>
          <a:xfrm>
            <a:off x="1357290" y="749989"/>
            <a:ext cx="678661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6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6BBA07-D5BA-42BC-912D-B865C46BA4D3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2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FA9DD-1ECD-4BDC-B75D-846CF40BF28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 userDrawn="1"/>
        </p:nvSpPr>
        <p:spPr>
          <a:xfrm>
            <a:off x="7429500" y="357188"/>
            <a:ext cx="12144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dirty="0">
                <a:solidFill>
                  <a:srgbClr val="00B0F0"/>
                </a:solidFill>
                <a:latin typeface="华文楷体" pitchFamily="2" charset="-122"/>
                <a:ea typeface="华文楷体" pitchFamily="2" charset="-122"/>
              </a:rPr>
              <a:t>课件</a:t>
            </a:r>
            <a:r>
              <a:rPr kumimoji="1" lang="en-US" altLang="zh-CN" sz="2000" b="0" dirty="0">
                <a:solidFill>
                  <a:srgbClr val="00B0F0"/>
                </a:solidFill>
                <a:latin typeface="Candara" pitchFamily="34" charset="0"/>
                <a:ea typeface="华文楷体" pitchFamily="2" charset="-122"/>
              </a:rPr>
              <a:t>PPT</a:t>
            </a:r>
            <a:endParaRPr lang="zh-CN" altLang="en-US" sz="2000" b="0" dirty="0">
              <a:solidFill>
                <a:srgbClr val="00B0F0"/>
              </a:solidFill>
              <a:latin typeface="Candara" pitchFamily="34" charset="0"/>
              <a:ea typeface="华文楷体" pitchFamily="2" charset="-122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F7FF077-4905-4AE7-AFD5-F79340706655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BA44238-E649-4916-AF1E-8ADBB7A5309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1000100" y="749989"/>
            <a:ext cx="71438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241F3-A8F3-4F7C-AC38-E2B8B5CABC54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48A7A-902C-4090-852A-685001D61F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"/>
          <p:cNvSpPr>
            <a:spLocks noGrp="1"/>
          </p:cNvSpPr>
          <p:nvPr>
            <p:ph type="title"/>
          </p:nvPr>
        </p:nvSpPr>
        <p:spPr>
          <a:xfrm>
            <a:off x="2643174" y="749989"/>
            <a:ext cx="5500726" cy="1143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3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2ED5D7-2E12-4FA7-AF73-15C800E04304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5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6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9C3C2-C75E-46F7-A9F9-83D760910F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"/>
          <p:cNvSpPr>
            <a:spLocks noGrp="1"/>
          </p:cNvSpPr>
          <p:nvPr>
            <p:ph type="title"/>
          </p:nvPr>
        </p:nvSpPr>
        <p:spPr>
          <a:xfrm>
            <a:off x="2643174" y="749989"/>
            <a:ext cx="5500726" cy="1143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3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2ED5D7-2E12-4FA7-AF73-15C800E04304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5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6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9C3C2-C75E-46F7-A9F9-83D760910F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FEF6358E-CB32-4C8A-9AF1-8FFECADA5842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F3B4A1C-CB80-420F-BFEE-C448919578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75768E4E-0117-49CE-BA20-CEDEADA67B26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6BD3868-55F7-46DE-8832-4B6858FD6D5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59A11C4-2738-4EDB-A18D-8C7B5CE26A11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FC916377-1610-4B3F-A0A9-9676D2C14B9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9943318-C0F1-475A-90F4-3D7BFCCB8CCF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12E71A2-6A3F-4923-9CA5-82A0467E5B0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DD17783D-9403-4D1C-A205-60169B22C109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98CE44E-FE1F-44C1-91F7-4B95926DBD7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17B9DC4-3F98-44F3-8932-596B4C876153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A7EBE4D-C19A-4D27-A753-5AA46D59DC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BA5EAB6D-17D4-4117-A298-BDE0C7124CE9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D1E27FA-5895-4DFB-B8BF-8B31EABC29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428625" y="714375"/>
            <a:ext cx="8286750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2" descr="C:\Documents and Settings\Administrator\桌面\五洲时代天华Logo.png"/>
          <p:cNvPicPr>
            <a:picLocks noChangeAspect="1" noChangeArrowheads="1"/>
          </p:cNvPicPr>
          <p:nvPr userDrawn="1"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725488" y="134938"/>
            <a:ext cx="175736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直接连接符 11"/>
          <p:cNvCxnSpPr/>
          <p:nvPr userDrawn="1"/>
        </p:nvCxnSpPr>
        <p:spPr>
          <a:xfrm>
            <a:off x="428625" y="6356350"/>
            <a:ext cx="828675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9" r:id="rId12"/>
    <p:sldLayoutId id="2147483693" r:id="rId13"/>
    <p:sldLayoutId id="2147483694" r:id="rId14"/>
    <p:sldLayoutId id="2147483695" r:id="rId15"/>
    <p:sldLayoutId id="2147483696" r:id="rId16"/>
    <p:sldLayoutId id="2147483697" r:id="rId17"/>
    <p:sldLayoutId id="2147483698" r:id="rId18"/>
    <p:sldLayoutId id="2147483699" r:id="rId19"/>
    <p:sldLayoutId id="2147483700" r:id="rId20"/>
    <p:sldLayoutId id="2147483701" r:id="rId21"/>
    <p:sldLayoutId id="2147483702" r:id="rId2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2700338" y="3068638"/>
            <a:ext cx="38877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服务师生</a:t>
            </a: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4427538" y="4365625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方便老师</a:t>
            </a: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1042988" y="1773238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贴近教学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标题 7"/>
          <p:cNvSpPr>
            <a:spLocks noGrp="1"/>
          </p:cNvSpPr>
          <p:nvPr>
            <p:ph type="title"/>
          </p:nvPr>
        </p:nvSpPr>
        <p:spPr>
          <a:xfrm>
            <a:off x="1357313" y="749300"/>
            <a:ext cx="6786562" cy="1143000"/>
          </a:xfrm>
        </p:spPr>
        <p:txBody>
          <a:bodyPr/>
          <a:lstStyle/>
          <a:p>
            <a:r>
              <a:rPr lang="zh-CN" altLang="en-US" sz="3200" smtClean="0"/>
              <a:t>帮妈妈设计记事卡。</a:t>
            </a:r>
          </a:p>
        </p:txBody>
      </p:sp>
      <p:sp>
        <p:nvSpPr>
          <p:cNvPr id="34819" name="内容占位符 8"/>
          <p:cNvSpPr>
            <a:spLocks noGrp="1"/>
          </p:cNvSpPr>
          <p:nvPr>
            <p:ph idx="1"/>
          </p:nvPr>
        </p:nvSpPr>
        <p:spPr>
          <a:xfrm>
            <a:off x="928688" y="1928813"/>
            <a:ext cx="7286625" cy="2928937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zh-CN" altLang="en-US" smtClean="0"/>
              <a:t>①目的：快捷记录家庭每月收支情况，使家庭每月收支情况一目了然。</a:t>
            </a:r>
            <a:endParaRPr lang="en-US" altLang="zh-CN" smtClean="0"/>
          </a:p>
          <a:p>
            <a:pPr marL="0" indent="0">
              <a:buFont typeface="Arial" charset="0"/>
              <a:buNone/>
            </a:pPr>
            <a:endParaRPr lang="en-US" altLang="zh-CN" smtClean="0"/>
          </a:p>
          <a:p>
            <a:pPr marL="0" indent="0">
              <a:buFont typeface="Arial" charset="0"/>
              <a:buNone/>
            </a:pPr>
            <a:r>
              <a:rPr lang="zh-CN" altLang="en-US" smtClean="0"/>
              <a:t>②方法：制作记事卡，收入的钱用正数表示，支出的钱用负数表示。</a:t>
            </a:r>
            <a:endParaRPr lang="en-US" altLang="zh-CN" smtClean="0"/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396453" y="1484784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同侧圆角矩形 6"/>
          <p:cNvSpPr/>
          <p:nvPr/>
        </p:nvSpPr>
        <p:spPr>
          <a:xfrm>
            <a:off x="373759" y="836712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探索新知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标题 7"/>
          <p:cNvSpPr>
            <a:spLocks noGrp="1"/>
          </p:cNvSpPr>
          <p:nvPr>
            <p:ph type="title"/>
          </p:nvPr>
        </p:nvSpPr>
        <p:spPr>
          <a:xfrm>
            <a:off x="1357313" y="749300"/>
            <a:ext cx="6786562" cy="1143000"/>
          </a:xfrm>
        </p:spPr>
        <p:txBody>
          <a:bodyPr/>
          <a:lstStyle/>
          <a:p>
            <a:r>
              <a:rPr lang="zh-CN" altLang="en-US" sz="3200" smtClean="0"/>
              <a:t>帮妈妈设计记事卡。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2451100" y="7499350"/>
            <a:ext cx="43561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33"/>
          <p:cNvGrpSpPr>
            <a:grpSpLocks/>
          </p:cNvGrpSpPr>
          <p:nvPr/>
        </p:nvGrpSpPr>
        <p:grpSpPr bwMode="auto">
          <a:xfrm>
            <a:off x="2392363" y="1939925"/>
            <a:ext cx="4941887" cy="4348163"/>
            <a:chOff x="2393047" y="1940677"/>
            <a:chExt cx="4941285" cy="4347431"/>
          </a:xfrm>
        </p:grpSpPr>
        <p:grpSp>
          <p:nvGrpSpPr>
            <p:cNvPr id="3" name="组合 25"/>
            <p:cNvGrpSpPr>
              <a:grpSpLocks/>
            </p:cNvGrpSpPr>
            <p:nvPr/>
          </p:nvGrpSpPr>
          <p:grpSpPr bwMode="auto">
            <a:xfrm>
              <a:off x="2393047" y="1940677"/>
              <a:ext cx="4941285" cy="4347431"/>
              <a:chOff x="2393047" y="1940677"/>
              <a:chExt cx="4941285" cy="4347431"/>
            </a:xfrm>
          </p:grpSpPr>
          <p:grpSp>
            <p:nvGrpSpPr>
              <p:cNvPr id="4" name="组合 21"/>
              <p:cNvGrpSpPr>
                <a:grpSpLocks/>
              </p:cNvGrpSpPr>
              <p:nvPr/>
            </p:nvGrpSpPr>
            <p:grpSpPr bwMode="auto">
              <a:xfrm>
                <a:off x="2393047" y="2000240"/>
                <a:ext cx="4393343" cy="4287868"/>
                <a:chOff x="2393047" y="2000240"/>
                <a:chExt cx="4393343" cy="4287868"/>
              </a:xfrm>
            </p:grpSpPr>
            <p:cxnSp>
              <p:nvCxnSpPr>
                <p:cNvPr id="8" name="直接连接符 7"/>
                <p:cNvCxnSpPr/>
                <p:nvPr/>
              </p:nvCxnSpPr>
              <p:spPr>
                <a:xfrm>
                  <a:off x="2394634" y="2000992"/>
                  <a:ext cx="4357157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直接连接符 8"/>
                <p:cNvCxnSpPr/>
                <p:nvPr/>
              </p:nvCxnSpPr>
              <p:spPr>
                <a:xfrm>
                  <a:off x="2393047" y="2429545"/>
                  <a:ext cx="4357156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接连接符 9"/>
                <p:cNvCxnSpPr/>
                <p:nvPr/>
              </p:nvCxnSpPr>
              <p:spPr>
                <a:xfrm>
                  <a:off x="2393047" y="2858098"/>
                  <a:ext cx="4357156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直接连接符 10"/>
                <p:cNvCxnSpPr/>
                <p:nvPr/>
              </p:nvCxnSpPr>
              <p:spPr>
                <a:xfrm>
                  <a:off x="2415269" y="3286650"/>
                  <a:ext cx="4357156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直接连接符 11"/>
                <p:cNvCxnSpPr/>
                <p:nvPr/>
              </p:nvCxnSpPr>
              <p:spPr>
                <a:xfrm>
                  <a:off x="2393047" y="3715203"/>
                  <a:ext cx="4355570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>
                  <a:off x="2415269" y="4143756"/>
                  <a:ext cx="4355570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直接连接符 13"/>
                <p:cNvCxnSpPr/>
                <p:nvPr/>
              </p:nvCxnSpPr>
              <p:spPr>
                <a:xfrm>
                  <a:off x="2404158" y="4572309"/>
                  <a:ext cx="4355570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直接连接符 14"/>
                <p:cNvCxnSpPr/>
                <p:nvPr/>
              </p:nvCxnSpPr>
              <p:spPr>
                <a:xfrm>
                  <a:off x="2402571" y="5000862"/>
                  <a:ext cx="4355570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直接连接符 15"/>
                <p:cNvCxnSpPr/>
                <p:nvPr/>
              </p:nvCxnSpPr>
              <p:spPr>
                <a:xfrm>
                  <a:off x="2431142" y="5427828"/>
                  <a:ext cx="4355570" cy="158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接连接符 16"/>
                <p:cNvCxnSpPr/>
                <p:nvPr/>
              </p:nvCxnSpPr>
              <p:spPr>
                <a:xfrm>
                  <a:off x="2429555" y="5857967"/>
                  <a:ext cx="4355570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直接连接符 17"/>
                <p:cNvCxnSpPr/>
                <p:nvPr/>
              </p:nvCxnSpPr>
              <p:spPr>
                <a:xfrm>
                  <a:off x="2429555" y="6286520"/>
                  <a:ext cx="4355570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直接连接符 20"/>
                <p:cNvCxnSpPr/>
                <p:nvPr/>
              </p:nvCxnSpPr>
              <p:spPr>
                <a:xfrm rot="5400000">
                  <a:off x="2097908" y="4143756"/>
                  <a:ext cx="4283941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5866" name="TextBox 22"/>
              <p:cNvSpPr txBox="1">
                <a:spLocks noChangeArrowheads="1"/>
              </p:cNvSpPr>
              <p:nvPr/>
            </p:nvSpPr>
            <p:spPr bwMode="auto">
              <a:xfrm>
                <a:off x="2643174" y="1940677"/>
                <a:ext cx="164307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800">
                    <a:latin typeface="黑体" pitchFamily="2" charset="-122"/>
                    <a:ea typeface="黑体" pitchFamily="2" charset="-122"/>
                  </a:rPr>
                  <a:t>日  期</a:t>
                </a:r>
              </a:p>
            </p:txBody>
          </p:sp>
          <p:sp>
            <p:nvSpPr>
              <p:cNvPr id="35867" name="TextBox 23"/>
              <p:cNvSpPr txBox="1">
                <a:spLocks noChangeArrowheads="1"/>
              </p:cNvSpPr>
              <p:nvPr/>
            </p:nvSpPr>
            <p:spPr bwMode="auto">
              <a:xfrm>
                <a:off x="4262498" y="1940677"/>
                <a:ext cx="30718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800">
                    <a:latin typeface="黑体" pitchFamily="2" charset="-122"/>
                    <a:ea typeface="黑体" pitchFamily="2" charset="-122"/>
                  </a:rPr>
                  <a:t>收支情况（元）</a:t>
                </a:r>
              </a:p>
            </p:txBody>
          </p:sp>
        </p:grpSp>
        <p:sp>
          <p:nvSpPr>
            <p:cNvPr id="35861" name="TextBox 24"/>
            <p:cNvSpPr txBox="1">
              <a:spLocks noChangeArrowheads="1"/>
            </p:cNvSpPr>
            <p:nvPr/>
          </p:nvSpPr>
          <p:spPr bwMode="auto">
            <a:xfrm>
              <a:off x="2571736" y="2357430"/>
              <a:ext cx="164307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12</a:t>
              </a:r>
              <a:r>
                <a:rPr lang="zh-CN" altLang="en-US" sz="2800">
                  <a:latin typeface="黑体" pitchFamily="2" charset="-122"/>
                  <a:ea typeface="黑体" pitchFamily="2" charset="-122"/>
                </a:rPr>
                <a:t>月</a:t>
              </a:r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6</a:t>
              </a:r>
              <a:r>
                <a:rPr lang="zh-CN" altLang="en-US" sz="2800">
                  <a:latin typeface="黑体" pitchFamily="2" charset="-122"/>
                  <a:ea typeface="黑体" pitchFamily="2" charset="-122"/>
                </a:rPr>
                <a:t>日</a:t>
              </a:r>
            </a:p>
          </p:txBody>
        </p:sp>
        <p:sp>
          <p:nvSpPr>
            <p:cNvPr id="35862" name="TextBox 26"/>
            <p:cNvSpPr txBox="1">
              <a:spLocks noChangeArrowheads="1"/>
            </p:cNvSpPr>
            <p:nvPr/>
          </p:nvSpPr>
          <p:spPr bwMode="auto">
            <a:xfrm>
              <a:off x="4857752" y="2357430"/>
              <a:ext cx="164307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solidFill>
                    <a:srgbClr val="FF0000"/>
                  </a:solidFill>
                  <a:latin typeface="黑体" pitchFamily="2" charset="-122"/>
                  <a:ea typeface="黑体" pitchFamily="2" charset="-122"/>
                </a:rPr>
                <a:t>+3600</a:t>
              </a:r>
              <a:endParaRPr lang="zh-CN" altLang="en-US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5863" name="TextBox 27"/>
            <p:cNvSpPr txBox="1">
              <a:spLocks noChangeArrowheads="1"/>
            </p:cNvSpPr>
            <p:nvPr/>
          </p:nvSpPr>
          <p:spPr bwMode="auto">
            <a:xfrm>
              <a:off x="2571736" y="2786466"/>
              <a:ext cx="164307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12</a:t>
              </a:r>
              <a:r>
                <a:rPr lang="zh-CN" altLang="en-US" sz="2800">
                  <a:latin typeface="黑体" pitchFamily="2" charset="-122"/>
                  <a:ea typeface="黑体" pitchFamily="2" charset="-122"/>
                </a:rPr>
                <a:t>月</a:t>
              </a:r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7</a:t>
              </a:r>
              <a:r>
                <a:rPr lang="zh-CN" altLang="en-US" sz="2800">
                  <a:latin typeface="黑体" pitchFamily="2" charset="-122"/>
                  <a:ea typeface="黑体" pitchFamily="2" charset="-122"/>
                </a:rPr>
                <a:t>日</a:t>
              </a:r>
            </a:p>
          </p:txBody>
        </p:sp>
        <p:sp>
          <p:nvSpPr>
            <p:cNvPr id="35864" name="TextBox 28"/>
            <p:cNvSpPr txBox="1">
              <a:spLocks noChangeArrowheads="1"/>
            </p:cNvSpPr>
            <p:nvPr/>
          </p:nvSpPr>
          <p:spPr bwMode="auto">
            <a:xfrm>
              <a:off x="4857752" y="2786466"/>
              <a:ext cx="164307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-280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</p:grp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571750" y="3214688"/>
            <a:ext cx="1643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黑体" pitchFamily="2" charset="-122"/>
                <a:ea typeface="黑体" pitchFamily="2" charset="-122"/>
              </a:rPr>
              <a:t>12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月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11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日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4857750" y="3214688"/>
            <a:ext cx="1643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黑体" pitchFamily="2" charset="-122"/>
                <a:ea typeface="黑体" pitchFamily="2" charset="-122"/>
              </a:rPr>
              <a:t>-650</a:t>
            </a:r>
            <a:endParaRPr lang="zh-CN" altLang="en-US" sz="28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2571750" y="3643313"/>
            <a:ext cx="1643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黑体" pitchFamily="2" charset="-122"/>
                <a:ea typeface="黑体" pitchFamily="2" charset="-122"/>
              </a:rPr>
              <a:t>12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月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15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日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4857750" y="3643313"/>
            <a:ext cx="1643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+3360</a:t>
            </a:r>
            <a:endParaRPr lang="zh-CN" altLang="en-US" sz="28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2571750" y="4071938"/>
            <a:ext cx="1643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黑体" pitchFamily="2" charset="-122"/>
                <a:ea typeface="黑体" pitchFamily="2" charset="-122"/>
              </a:rPr>
              <a:t>12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月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19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日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4857750" y="4071938"/>
            <a:ext cx="1643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黑体" pitchFamily="2" charset="-122"/>
                <a:ea typeface="黑体" pitchFamily="2" charset="-122"/>
              </a:rPr>
              <a:t>-240</a:t>
            </a:r>
            <a:endParaRPr lang="zh-CN" altLang="en-US" sz="28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2571750" y="4500563"/>
            <a:ext cx="1643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黑体" pitchFamily="2" charset="-122"/>
                <a:ea typeface="黑体" pitchFamily="2" charset="-122"/>
              </a:rPr>
              <a:t>12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月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25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日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4857750" y="4500563"/>
            <a:ext cx="23574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黑体" pitchFamily="2" charset="-122"/>
                <a:ea typeface="黑体" pitchFamily="2" charset="-122"/>
              </a:rPr>
              <a:t>-1320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-38</a:t>
            </a:r>
            <a:endParaRPr lang="zh-CN" altLang="en-US" sz="28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2571750" y="4929188"/>
            <a:ext cx="1643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黑体" pitchFamily="2" charset="-122"/>
                <a:ea typeface="黑体" pitchFamily="2" charset="-122"/>
              </a:rPr>
              <a:t>12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月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28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日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4857750" y="4929188"/>
            <a:ext cx="1785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黑体" pitchFamily="2" charset="-122"/>
                <a:ea typeface="黑体" pitchFamily="2" charset="-122"/>
              </a:rPr>
              <a:t>-480</a:t>
            </a:r>
            <a:endParaRPr lang="zh-CN" altLang="en-US" sz="28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2571750" y="5357813"/>
            <a:ext cx="1643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黑体" pitchFamily="2" charset="-122"/>
                <a:ea typeface="黑体" pitchFamily="2" charset="-122"/>
              </a:rPr>
              <a:t>12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月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31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日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4857750" y="5357813"/>
            <a:ext cx="1785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黑体" pitchFamily="2" charset="-122"/>
                <a:ea typeface="黑体" pitchFamily="2" charset="-122"/>
              </a:rPr>
              <a:t>-1750</a:t>
            </a:r>
            <a:endParaRPr lang="zh-CN" altLang="en-US" sz="28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2643188" y="5786438"/>
            <a:ext cx="1643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黑体" pitchFamily="2" charset="-122"/>
                <a:ea typeface="黑体" pitchFamily="2" charset="-122"/>
              </a:rPr>
              <a:t>结  余</a:t>
            </a: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4857750" y="5786438"/>
            <a:ext cx="1643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2202</a:t>
            </a:r>
            <a:endParaRPr lang="zh-CN" altLang="en-US" sz="28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396453" y="886991"/>
            <a:ext cx="2071702" cy="661806"/>
            <a:chOff x="571127" y="1769573"/>
            <a:chExt cx="2071702" cy="661806"/>
          </a:xfrm>
        </p:grpSpPr>
        <p:cxnSp>
          <p:nvCxnSpPr>
            <p:cNvPr id="46" name="直线连接符 21"/>
            <p:cNvCxnSpPr/>
            <p:nvPr/>
          </p:nvCxnSpPr>
          <p:spPr>
            <a:xfrm flipV="1">
              <a:off x="571127" y="2425625"/>
              <a:ext cx="2071702" cy="5754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7" name="同侧圆角矩形 46"/>
            <p:cNvSpPr/>
            <p:nvPr/>
          </p:nvSpPr>
          <p:spPr>
            <a:xfrm>
              <a:off x="571127" y="1769573"/>
              <a:ext cx="2000609" cy="51641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3000" b="1" dirty="0">
                <a:latin typeface="华文新魏" pitchFamily="2" charset="-122"/>
                <a:ea typeface="华文新魏" pitchFamily="2" charset="-122"/>
                <a:cs typeface="黑体"/>
              </a:endParaRPr>
            </a:p>
          </p:txBody>
        </p:sp>
      </p:grpSp>
      <p:sp>
        <p:nvSpPr>
          <p:cNvPr id="48" name="同侧圆角矩形 47"/>
          <p:cNvSpPr/>
          <p:nvPr/>
        </p:nvSpPr>
        <p:spPr>
          <a:xfrm>
            <a:off x="373759" y="874462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探索新知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标题 2"/>
          <p:cNvSpPr>
            <a:spLocks noGrp="1"/>
          </p:cNvSpPr>
          <p:nvPr>
            <p:ph type="title"/>
          </p:nvPr>
        </p:nvSpPr>
        <p:spPr>
          <a:xfrm>
            <a:off x="1000125" y="892175"/>
            <a:ext cx="7143750" cy="893763"/>
          </a:xfrm>
        </p:spPr>
        <p:txBody>
          <a:bodyPr/>
          <a:lstStyle/>
          <a:p>
            <a:pPr algn="ctr"/>
            <a:r>
              <a:rPr lang="zh-CN" altLang="en-US" smtClean="0"/>
              <a:t>生活中的正、负数。</a:t>
            </a: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964709" y="1666875"/>
            <a:ext cx="7143750" cy="4071938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zh-CN" altLang="en-US" dirty="0" smtClean="0"/>
              <a:t>前进</a:t>
            </a:r>
            <a:r>
              <a:rPr lang="en-US" altLang="zh-CN" dirty="0" smtClean="0"/>
              <a:t>50</a:t>
            </a:r>
            <a:r>
              <a:rPr lang="zh-CN" altLang="en-US" dirty="0" smtClean="0"/>
              <a:t>米，记作</a:t>
            </a:r>
            <a:r>
              <a:rPr lang="en-US" altLang="zh-CN" dirty="0" smtClean="0"/>
              <a:t>+50</a:t>
            </a:r>
            <a:r>
              <a:rPr lang="zh-CN" altLang="en-US" dirty="0" smtClean="0"/>
              <a:t>米；</a:t>
            </a:r>
            <a:endParaRPr lang="en-US" altLang="zh-CN" dirty="0" smtClean="0"/>
          </a:p>
          <a:p>
            <a:pPr marL="0" indent="0">
              <a:buFont typeface="Arial" charset="0"/>
              <a:buNone/>
            </a:pPr>
            <a:r>
              <a:rPr lang="zh-CN" altLang="en-US" dirty="0" smtClean="0"/>
              <a:t>后退</a:t>
            </a:r>
            <a:r>
              <a:rPr lang="en-US" altLang="zh-CN" dirty="0" smtClean="0"/>
              <a:t>50</a:t>
            </a:r>
            <a:r>
              <a:rPr lang="zh-CN" altLang="en-US" dirty="0" smtClean="0"/>
              <a:t>米，记作</a:t>
            </a:r>
            <a:r>
              <a:rPr lang="en-US" altLang="zh-CN" dirty="0" smtClean="0"/>
              <a:t>-50</a:t>
            </a:r>
            <a:r>
              <a:rPr lang="zh-CN" altLang="en-US" dirty="0" smtClean="0"/>
              <a:t>米；</a:t>
            </a:r>
            <a:endParaRPr lang="en-US" altLang="zh-CN" dirty="0" smtClean="0"/>
          </a:p>
          <a:p>
            <a:pPr marL="0" indent="0">
              <a:buFont typeface="Arial" charset="0"/>
              <a:buNone/>
            </a:pPr>
            <a:r>
              <a:rPr lang="zh-CN" altLang="en-US" dirty="0" smtClean="0"/>
              <a:t>赢利</a:t>
            </a:r>
            <a:r>
              <a:rPr lang="en-US" altLang="zh-CN" dirty="0" smtClean="0"/>
              <a:t>80</a:t>
            </a:r>
            <a:r>
              <a:rPr lang="zh-CN" altLang="en-US" dirty="0" smtClean="0"/>
              <a:t>元，记作</a:t>
            </a:r>
            <a:r>
              <a:rPr lang="en-US" altLang="zh-CN" dirty="0" smtClean="0"/>
              <a:t>+80</a:t>
            </a:r>
            <a:r>
              <a:rPr lang="zh-CN" altLang="en-US" dirty="0" smtClean="0"/>
              <a:t>元；</a:t>
            </a:r>
            <a:endParaRPr lang="en-US" altLang="zh-CN" dirty="0" smtClean="0"/>
          </a:p>
          <a:p>
            <a:pPr marL="0" indent="0">
              <a:buFont typeface="Arial" charset="0"/>
              <a:buNone/>
            </a:pPr>
            <a:r>
              <a:rPr lang="zh-CN" altLang="en-US" dirty="0" smtClean="0"/>
              <a:t>亏损</a:t>
            </a:r>
            <a:r>
              <a:rPr lang="en-US" altLang="zh-CN" dirty="0" smtClean="0"/>
              <a:t>80</a:t>
            </a:r>
            <a:r>
              <a:rPr lang="zh-CN" altLang="en-US" dirty="0" smtClean="0"/>
              <a:t>元，记作</a:t>
            </a:r>
            <a:r>
              <a:rPr lang="en-US" altLang="zh-CN" dirty="0" smtClean="0"/>
              <a:t>-80</a:t>
            </a:r>
            <a:r>
              <a:rPr lang="zh-CN" altLang="en-US" dirty="0" smtClean="0"/>
              <a:t>元；</a:t>
            </a:r>
            <a:endParaRPr lang="en-US" altLang="zh-CN" dirty="0" smtClean="0"/>
          </a:p>
          <a:p>
            <a:pPr marL="0" indent="0">
              <a:buFont typeface="Arial" charset="0"/>
              <a:buNone/>
            </a:pPr>
            <a:r>
              <a:rPr lang="zh-CN" altLang="en-US" dirty="0" smtClean="0"/>
              <a:t>水温上升</a:t>
            </a:r>
            <a:r>
              <a:rPr lang="en-US" altLang="zh-CN" dirty="0" smtClean="0"/>
              <a:t>10</a:t>
            </a:r>
            <a:r>
              <a:rPr lang="zh-CN" altLang="en-US" dirty="0" smtClean="0"/>
              <a:t>摄氏度，记作</a:t>
            </a:r>
            <a:r>
              <a:rPr lang="en-US" altLang="zh-CN" dirty="0" smtClean="0"/>
              <a:t>+10</a:t>
            </a:r>
            <a:r>
              <a:rPr lang="zh-CN" altLang="en-US" dirty="0" smtClean="0"/>
              <a:t>℃；</a:t>
            </a:r>
            <a:endParaRPr lang="en-US" altLang="zh-CN" dirty="0" smtClean="0"/>
          </a:p>
          <a:p>
            <a:pPr marL="0" indent="0">
              <a:buFont typeface="Arial" charset="0"/>
              <a:buNone/>
            </a:pPr>
            <a:r>
              <a:rPr lang="zh-CN" altLang="en-US" dirty="0" smtClean="0"/>
              <a:t>水温下降</a:t>
            </a:r>
            <a:r>
              <a:rPr lang="en-US" altLang="zh-CN" dirty="0" smtClean="0"/>
              <a:t>10</a:t>
            </a:r>
            <a:r>
              <a:rPr lang="zh-CN" altLang="en-US" dirty="0" smtClean="0"/>
              <a:t>摄氏度，记作</a:t>
            </a:r>
            <a:r>
              <a:rPr lang="en-US" altLang="zh-CN" dirty="0" smtClean="0"/>
              <a:t>-10</a:t>
            </a:r>
            <a:r>
              <a:rPr lang="zh-CN" altLang="en-US" dirty="0" smtClean="0"/>
              <a:t>℃。</a:t>
            </a:r>
          </a:p>
        </p:txBody>
      </p:sp>
      <p:pic>
        <p:nvPicPr>
          <p:cNvPr id="8" name="图片 7" descr="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75" y="4929188"/>
            <a:ext cx="1189038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圆角矩形标注 8"/>
          <p:cNvSpPr/>
          <p:nvPr/>
        </p:nvSpPr>
        <p:spPr>
          <a:xfrm>
            <a:off x="2714625" y="5214938"/>
            <a:ext cx="5429250" cy="857250"/>
          </a:xfrm>
          <a:prstGeom prst="wedgeRoundRectCallout">
            <a:avLst>
              <a:gd name="adj1" fmla="val -55141"/>
              <a:gd name="adj2" fmla="val -8611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你还知道生活中有哪些事情可以用正、负数表示？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396453" y="886991"/>
            <a:ext cx="2071702" cy="661806"/>
            <a:chOff x="571127" y="1769573"/>
            <a:chExt cx="2071702" cy="661806"/>
          </a:xfrm>
        </p:grpSpPr>
        <p:cxnSp>
          <p:nvCxnSpPr>
            <p:cNvPr id="10" name="直线连接符 21"/>
            <p:cNvCxnSpPr/>
            <p:nvPr/>
          </p:nvCxnSpPr>
          <p:spPr>
            <a:xfrm flipV="1">
              <a:off x="571127" y="2425625"/>
              <a:ext cx="2071702" cy="5754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同侧圆角矩形 10"/>
            <p:cNvSpPr/>
            <p:nvPr/>
          </p:nvSpPr>
          <p:spPr>
            <a:xfrm>
              <a:off x="571127" y="1769573"/>
              <a:ext cx="2000609" cy="51641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3000" b="1" dirty="0">
                <a:latin typeface="华文新魏" pitchFamily="2" charset="-122"/>
                <a:ea typeface="华文新魏" pitchFamily="2" charset="-122"/>
                <a:cs typeface="黑体"/>
              </a:endParaRPr>
            </a:p>
          </p:txBody>
        </p:sp>
      </p:grpSp>
      <p:sp>
        <p:nvSpPr>
          <p:cNvPr id="12" name="同侧圆角矩形 11"/>
          <p:cNvSpPr/>
          <p:nvPr/>
        </p:nvSpPr>
        <p:spPr>
          <a:xfrm>
            <a:off x="373759" y="874462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探索新知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内容占位符 5"/>
          <p:cNvSpPr>
            <a:spLocks noGrp="1"/>
          </p:cNvSpPr>
          <p:nvPr>
            <p:ph idx="1"/>
          </p:nvPr>
        </p:nvSpPr>
        <p:spPr>
          <a:xfrm>
            <a:off x="714375" y="2000250"/>
            <a:ext cx="7858125" cy="428625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altLang="zh-CN" dirty="0" smtClean="0"/>
              <a:t>1. </a:t>
            </a:r>
            <a:r>
              <a:rPr lang="zh-CN" altLang="en-US" dirty="0" smtClean="0"/>
              <a:t>填空。</a:t>
            </a:r>
            <a:endParaRPr lang="en-US" altLang="zh-CN" dirty="0" smtClean="0"/>
          </a:p>
          <a:p>
            <a:pPr marL="0" indent="0" eaLnBrk="1" hangingPunct="1">
              <a:buFont typeface="Arial" charset="0"/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）体重减少</a:t>
            </a:r>
            <a:r>
              <a:rPr lang="en-US" altLang="zh-CN" dirty="0" smtClean="0"/>
              <a:t>3</a:t>
            </a:r>
            <a:r>
              <a:rPr lang="zh-CN" altLang="en-US" dirty="0" smtClean="0"/>
              <a:t>千克，可以记作</a:t>
            </a:r>
            <a:r>
              <a:rPr lang="en-US" altLang="zh-CN" dirty="0" smtClean="0"/>
              <a:t>________</a:t>
            </a:r>
            <a:r>
              <a:rPr lang="zh-CN" altLang="en-US" dirty="0" smtClean="0"/>
              <a:t>；体重增加</a:t>
            </a:r>
            <a:r>
              <a:rPr lang="en-US" altLang="zh-CN" dirty="0" smtClean="0"/>
              <a:t>2</a:t>
            </a:r>
            <a:r>
              <a:rPr lang="zh-CN" altLang="en-US" dirty="0" smtClean="0"/>
              <a:t>千克，可以记作</a:t>
            </a:r>
            <a:r>
              <a:rPr lang="en-US" altLang="zh-CN" dirty="0" smtClean="0"/>
              <a:t>________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0" indent="0" eaLnBrk="1" hangingPunct="1">
              <a:buFont typeface="Arial" charset="0"/>
              <a:buNone/>
            </a:pPr>
            <a:endParaRPr lang="en-US" altLang="zh-CN" dirty="0" smtClean="0"/>
          </a:p>
          <a:p>
            <a:pPr marL="0" indent="0" eaLnBrk="1" hangingPunct="1">
              <a:buFont typeface="Arial" charset="0"/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）河水下降</a:t>
            </a:r>
            <a:r>
              <a:rPr lang="en-US" altLang="zh-CN" dirty="0" smtClean="0"/>
              <a:t>10</a:t>
            </a:r>
            <a:r>
              <a:rPr lang="zh-CN" altLang="en-US" dirty="0" smtClean="0"/>
              <a:t>毫米，可以记作</a:t>
            </a:r>
            <a:r>
              <a:rPr lang="en-US" altLang="zh-CN" dirty="0" smtClean="0"/>
              <a:t>________</a:t>
            </a:r>
            <a:r>
              <a:rPr lang="zh-CN" altLang="en-US" dirty="0" smtClean="0"/>
              <a:t>；河水上涨</a:t>
            </a:r>
            <a:r>
              <a:rPr lang="en-US" altLang="zh-CN" dirty="0" smtClean="0"/>
              <a:t>15</a:t>
            </a:r>
            <a:r>
              <a:rPr lang="zh-CN" altLang="en-US" dirty="0" smtClean="0"/>
              <a:t>毫米，可以记作</a:t>
            </a:r>
            <a:r>
              <a:rPr lang="en-US" altLang="zh-CN" dirty="0" smtClean="0"/>
              <a:t>________</a:t>
            </a:r>
            <a:r>
              <a:rPr lang="zh-CN" altLang="en-US" dirty="0" smtClean="0"/>
              <a:t>。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672783" y="2484760"/>
            <a:ext cx="1571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-3</a:t>
            </a:r>
            <a:r>
              <a:rPr lang="zh-CN" altLang="en-US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千克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548313" y="2996952"/>
            <a:ext cx="14525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+2</a:t>
            </a:r>
            <a:r>
              <a:rPr lang="zh-CN" altLang="en-US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千克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715125" y="4140944"/>
            <a:ext cx="1643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-10</a:t>
            </a:r>
            <a:r>
              <a:rPr lang="zh-CN" altLang="en-US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毫米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691188" y="4645000"/>
            <a:ext cx="1809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+15</a:t>
            </a:r>
            <a:r>
              <a:rPr lang="zh-CN" altLang="en-US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毫米</a:t>
            </a:r>
          </a:p>
        </p:txBody>
      </p:sp>
      <p:sp>
        <p:nvSpPr>
          <p:cNvPr id="9" name="同侧圆角矩形 8"/>
          <p:cNvSpPr/>
          <p:nvPr/>
        </p:nvSpPr>
        <p:spPr>
          <a:xfrm>
            <a:off x="467544" y="908720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10" name="直线连接符 21"/>
          <p:cNvCxnSpPr/>
          <p:nvPr/>
        </p:nvCxnSpPr>
        <p:spPr>
          <a:xfrm flipV="1">
            <a:off x="467542" y="155103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内容占位符 2"/>
          <p:cNvSpPr>
            <a:spLocks noGrp="1"/>
          </p:cNvSpPr>
          <p:nvPr>
            <p:ph idx="1"/>
          </p:nvPr>
        </p:nvSpPr>
        <p:spPr>
          <a:xfrm>
            <a:off x="774700" y="2000250"/>
            <a:ext cx="7929563" cy="714375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mtClean="0"/>
              <a:t>2. </a:t>
            </a:r>
            <a:r>
              <a:rPr lang="zh-CN" altLang="en-US" smtClean="0"/>
              <a:t>根据下表写出亮亮家</a:t>
            </a:r>
            <a:r>
              <a:rPr lang="en-US" altLang="zh-CN" smtClean="0"/>
              <a:t>9</a:t>
            </a:r>
            <a:r>
              <a:rPr lang="zh-CN" altLang="en-US" smtClean="0"/>
              <a:t>月份的收支情况。</a:t>
            </a:r>
          </a:p>
        </p:txBody>
      </p:sp>
      <p:grpSp>
        <p:nvGrpSpPr>
          <p:cNvPr id="2" name="组合 27"/>
          <p:cNvGrpSpPr>
            <a:grpSpLocks/>
          </p:cNvGrpSpPr>
          <p:nvPr/>
        </p:nvGrpSpPr>
        <p:grpSpPr bwMode="auto">
          <a:xfrm>
            <a:off x="1000125" y="2809875"/>
            <a:ext cx="7500938" cy="1476375"/>
            <a:chOff x="1000100" y="2809996"/>
            <a:chExt cx="7500990" cy="1476260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1000100" y="3284622"/>
              <a:ext cx="7143800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1000100" y="3784645"/>
              <a:ext cx="7143800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1000100" y="4284669"/>
              <a:ext cx="7143800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rot="5400000">
              <a:off x="1499415" y="3785439"/>
              <a:ext cx="1000047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rot="5400000">
              <a:off x="2642423" y="3785439"/>
              <a:ext cx="1000047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rot="5400000">
              <a:off x="3787018" y="3785439"/>
              <a:ext cx="1000047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rot="5400000">
              <a:off x="4999876" y="3785439"/>
              <a:ext cx="1000047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rot="5400000">
              <a:off x="6287348" y="3785439"/>
              <a:ext cx="1000047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931" name="TextBox 15"/>
            <p:cNvSpPr txBox="1">
              <a:spLocks noChangeArrowheads="1"/>
            </p:cNvSpPr>
            <p:nvPr/>
          </p:nvSpPr>
          <p:spPr bwMode="auto">
            <a:xfrm>
              <a:off x="6715140" y="2809996"/>
              <a:ext cx="178595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latin typeface="黑体" pitchFamily="2" charset="-122"/>
                  <a:ea typeface="黑体" pitchFamily="2" charset="-122"/>
                </a:rPr>
                <a:t>单位：元</a:t>
              </a:r>
            </a:p>
          </p:txBody>
        </p:sp>
        <p:sp>
          <p:nvSpPr>
            <p:cNvPr id="38932" name="TextBox 16"/>
            <p:cNvSpPr txBox="1">
              <a:spLocks noChangeArrowheads="1"/>
            </p:cNvSpPr>
            <p:nvPr/>
          </p:nvSpPr>
          <p:spPr bwMode="auto">
            <a:xfrm>
              <a:off x="1000100" y="3310250"/>
              <a:ext cx="100013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latin typeface="黑体" pitchFamily="2" charset="-122"/>
                  <a:ea typeface="黑体" pitchFamily="2" charset="-122"/>
                </a:rPr>
                <a:t>工 资</a:t>
              </a:r>
            </a:p>
          </p:txBody>
        </p:sp>
        <p:sp>
          <p:nvSpPr>
            <p:cNvPr id="38933" name="TextBox 17"/>
            <p:cNvSpPr txBox="1">
              <a:spLocks noChangeArrowheads="1"/>
            </p:cNvSpPr>
            <p:nvPr/>
          </p:nvSpPr>
          <p:spPr bwMode="auto">
            <a:xfrm>
              <a:off x="1000100" y="3798065"/>
              <a:ext cx="100013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400">
                  <a:latin typeface="黑体" pitchFamily="2" charset="-122"/>
                  <a:ea typeface="黑体" pitchFamily="2" charset="-122"/>
                </a:rPr>
                <a:t>+5800</a:t>
              </a:r>
              <a:endParaRPr lang="zh-CN" altLang="en-US" sz="24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8934" name="TextBox 18"/>
            <p:cNvSpPr txBox="1">
              <a:spLocks noChangeArrowheads="1"/>
            </p:cNvSpPr>
            <p:nvPr/>
          </p:nvSpPr>
          <p:spPr bwMode="auto">
            <a:xfrm>
              <a:off x="2000232" y="3309874"/>
              <a:ext cx="128588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latin typeface="黑体" pitchFamily="2" charset="-122"/>
                  <a:ea typeface="黑体" pitchFamily="2" charset="-122"/>
                </a:rPr>
                <a:t>伙食费</a:t>
              </a:r>
            </a:p>
          </p:txBody>
        </p:sp>
        <p:sp>
          <p:nvSpPr>
            <p:cNvPr id="38935" name="TextBox 19"/>
            <p:cNvSpPr txBox="1">
              <a:spLocks noChangeArrowheads="1"/>
            </p:cNvSpPr>
            <p:nvPr/>
          </p:nvSpPr>
          <p:spPr bwMode="auto">
            <a:xfrm>
              <a:off x="2000232" y="3797689"/>
              <a:ext cx="100013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400">
                  <a:latin typeface="黑体" pitchFamily="2" charset="-122"/>
                  <a:ea typeface="黑体" pitchFamily="2" charset="-122"/>
                </a:rPr>
                <a:t>-1850</a:t>
              </a:r>
              <a:endParaRPr lang="zh-CN" altLang="en-US" sz="24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8936" name="TextBox 20"/>
            <p:cNvSpPr txBox="1">
              <a:spLocks noChangeArrowheads="1"/>
            </p:cNvSpPr>
            <p:nvPr/>
          </p:nvSpPr>
          <p:spPr bwMode="auto">
            <a:xfrm>
              <a:off x="3286116" y="3322313"/>
              <a:ext cx="100013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latin typeface="黑体" pitchFamily="2" charset="-122"/>
                  <a:ea typeface="黑体" pitchFamily="2" charset="-122"/>
                </a:rPr>
                <a:t>奖 金</a:t>
              </a:r>
            </a:p>
          </p:txBody>
        </p:sp>
        <p:sp>
          <p:nvSpPr>
            <p:cNvPr id="38937" name="TextBox 21"/>
            <p:cNvSpPr txBox="1">
              <a:spLocks noChangeArrowheads="1"/>
            </p:cNvSpPr>
            <p:nvPr/>
          </p:nvSpPr>
          <p:spPr bwMode="auto">
            <a:xfrm>
              <a:off x="3286116" y="3810128"/>
              <a:ext cx="100013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400">
                  <a:latin typeface="黑体" pitchFamily="2" charset="-122"/>
                  <a:ea typeface="黑体" pitchFamily="2" charset="-122"/>
                </a:rPr>
                <a:t>+600</a:t>
              </a:r>
              <a:endParaRPr lang="zh-CN" altLang="en-US" sz="24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8938" name="TextBox 22"/>
            <p:cNvSpPr txBox="1">
              <a:spLocks noChangeArrowheads="1"/>
            </p:cNvSpPr>
            <p:nvPr/>
          </p:nvSpPr>
          <p:spPr bwMode="auto">
            <a:xfrm>
              <a:off x="4286248" y="3321937"/>
              <a:ext cx="128588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latin typeface="黑体" pitchFamily="2" charset="-122"/>
                  <a:ea typeface="黑体" pitchFamily="2" charset="-122"/>
                </a:rPr>
                <a:t>水电费</a:t>
              </a:r>
            </a:p>
          </p:txBody>
        </p:sp>
        <p:sp>
          <p:nvSpPr>
            <p:cNvPr id="38939" name="TextBox 23"/>
            <p:cNvSpPr txBox="1">
              <a:spLocks noChangeArrowheads="1"/>
            </p:cNvSpPr>
            <p:nvPr/>
          </p:nvSpPr>
          <p:spPr bwMode="auto">
            <a:xfrm>
              <a:off x="4429124" y="3809752"/>
              <a:ext cx="100013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400">
                  <a:latin typeface="黑体" pitchFamily="2" charset="-122"/>
                  <a:ea typeface="黑体" pitchFamily="2" charset="-122"/>
                </a:rPr>
                <a:t>-240</a:t>
              </a:r>
              <a:endParaRPr lang="zh-CN" altLang="en-US" sz="24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8940" name="TextBox 24"/>
            <p:cNvSpPr txBox="1">
              <a:spLocks noChangeArrowheads="1"/>
            </p:cNvSpPr>
            <p:nvPr/>
          </p:nvSpPr>
          <p:spPr bwMode="auto">
            <a:xfrm>
              <a:off x="5643570" y="3309874"/>
              <a:ext cx="100013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latin typeface="黑体" pitchFamily="2" charset="-122"/>
                  <a:ea typeface="黑体" pitchFamily="2" charset="-122"/>
                </a:rPr>
                <a:t>买 书</a:t>
              </a:r>
            </a:p>
          </p:txBody>
        </p:sp>
        <p:sp>
          <p:nvSpPr>
            <p:cNvPr id="38941" name="TextBox 25"/>
            <p:cNvSpPr txBox="1">
              <a:spLocks noChangeArrowheads="1"/>
            </p:cNvSpPr>
            <p:nvPr/>
          </p:nvSpPr>
          <p:spPr bwMode="auto">
            <a:xfrm>
              <a:off x="5643570" y="3797689"/>
              <a:ext cx="100013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400">
                  <a:latin typeface="黑体" pitchFamily="2" charset="-122"/>
                  <a:ea typeface="黑体" pitchFamily="2" charset="-122"/>
                </a:rPr>
                <a:t>-200</a:t>
              </a:r>
              <a:endParaRPr lang="zh-CN" altLang="en-US" sz="24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38942" name="TextBox 26"/>
            <p:cNvSpPr txBox="1">
              <a:spLocks noChangeArrowheads="1"/>
            </p:cNvSpPr>
            <p:nvPr/>
          </p:nvSpPr>
          <p:spPr bwMode="auto">
            <a:xfrm>
              <a:off x="7000892" y="3324525"/>
              <a:ext cx="100013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latin typeface="黑体" pitchFamily="2" charset="-122"/>
                  <a:ea typeface="黑体" pitchFamily="2" charset="-122"/>
                </a:rPr>
                <a:t>结 余</a:t>
              </a:r>
            </a:p>
          </p:txBody>
        </p:sp>
      </p:grpSp>
      <p:sp>
        <p:nvSpPr>
          <p:cNvPr id="38917" name="内容占位符 2"/>
          <p:cNvSpPr txBox="1">
            <a:spLocks/>
          </p:cNvSpPr>
          <p:nvPr/>
        </p:nvSpPr>
        <p:spPr bwMode="auto">
          <a:xfrm>
            <a:off x="928688" y="4643438"/>
            <a:ext cx="7215187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zh-CN" altLang="en-US" sz="3200">
                <a:latin typeface="黑体" pitchFamily="2" charset="-122"/>
                <a:ea typeface="黑体" pitchFamily="2" charset="-122"/>
              </a:rPr>
              <a:t>爸爸妈妈的工资</a:t>
            </a:r>
            <a:r>
              <a:rPr lang="en-US" altLang="zh-CN" sz="3200">
                <a:latin typeface="黑体" pitchFamily="2" charset="-122"/>
                <a:ea typeface="黑体" pitchFamily="2" charset="-122"/>
              </a:rPr>
              <a:t>________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，伙食费</a:t>
            </a:r>
            <a:r>
              <a:rPr lang="en-US" altLang="zh-CN" sz="3200">
                <a:latin typeface="黑体" pitchFamily="2" charset="-122"/>
                <a:ea typeface="黑体" pitchFamily="2" charset="-122"/>
              </a:rPr>
              <a:t>________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，奖金</a:t>
            </a:r>
            <a:r>
              <a:rPr lang="en-US" altLang="zh-CN" sz="3200">
                <a:latin typeface="黑体" pitchFamily="2" charset="-122"/>
                <a:ea typeface="黑体" pitchFamily="2" charset="-122"/>
              </a:rPr>
              <a:t>________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，水电费</a:t>
            </a:r>
            <a:r>
              <a:rPr lang="en-US" altLang="zh-CN" sz="3200">
                <a:latin typeface="黑体" pitchFamily="2" charset="-122"/>
                <a:ea typeface="黑体" pitchFamily="2" charset="-122"/>
              </a:rPr>
              <a:t>________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，买书</a:t>
            </a:r>
            <a:r>
              <a:rPr lang="en-US" altLang="zh-CN" sz="3200">
                <a:latin typeface="黑体" pitchFamily="2" charset="-122"/>
                <a:ea typeface="黑体" pitchFamily="2" charset="-122"/>
              </a:rPr>
              <a:t>________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。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3965575" y="4595813"/>
            <a:ext cx="1714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5800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元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1106488" y="5083175"/>
            <a:ext cx="1714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1850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元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3929063" y="5083175"/>
            <a:ext cx="17145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600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元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1108075" y="5592763"/>
            <a:ext cx="17145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240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元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3929063" y="5594350"/>
            <a:ext cx="1714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200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2" grpId="0"/>
      <p:bldP spid="33" grpId="0"/>
      <p:bldP spid="34" grpId="0"/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内容占位符 5"/>
          <p:cNvSpPr>
            <a:spLocks noGrp="1"/>
          </p:cNvSpPr>
          <p:nvPr>
            <p:ph idx="1"/>
          </p:nvPr>
        </p:nvSpPr>
        <p:spPr>
          <a:xfrm>
            <a:off x="1000125" y="3071813"/>
            <a:ext cx="7143750" cy="7143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zh-CN" altLang="en-US" sz="3600" dirty="0" smtClean="0"/>
              <a:t>通过这节课说一说你收获了什么？</a:t>
            </a:r>
          </a:p>
        </p:txBody>
      </p:sp>
      <p:sp>
        <p:nvSpPr>
          <p:cNvPr id="4" name="同侧圆角矩形 3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908175" y="2947988"/>
            <a:ext cx="5184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六年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级</a:t>
            </a:r>
            <a:r>
              <a:rPr lang="en-US" altLang="zh-CN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 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数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学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下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册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348038" y="1844675"/>
            <a:ext cx="2286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5400">
                <a:latin typeface="华文新魏" pitchFamily="2" charset="-122"/>
                <a:ea typeface="华文新魏" pitchFamily="2" charset="-122"/>
              </a:rPr>
              <a:t>冀教版</a:t>
            </a:r>
          </a:p>
        </p:txBody>
      </p:sp>
      <p:cxnSp>
        <p:nvCxnSpPr>
          <p:cNvPr id="9" name="直线连接符 8"/>
          <p:cNvCxnSpPr/>
          <p:nvPr/>
        </p:nvCxnSpPr>
        <p:spPr>
          <a:xfrm>
            <a:off x="1511300" y="2852738"/>
            <a:ext cx="61214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875" y="1155700"/>
            <a:ext cx="5184775" cy="76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440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1	</a:t>
            </a:r>
            <a:r>
              <a:rPr kumimoji="1" lang="zh-CN" altLang="en-US" sz="440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生活中的负数</a:t>
            </a:r>
            <a:endParaRPr lang="zh-CN" altLang="en-US" sz="4400" b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  <p:cxnSp>
        <p:nvCxnSpPr>
          <p:cNvPr id="3" name="直线连接符 21"/>
          <p:cNvCxnSpPr/>
          <p:nvPr/>
        </p:nvCxnSpPr>
        <p:spPr>
          <a:xfrm>
            <a:off x="2700338" y="1989138"/>
            <a:ext cx="4464050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7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420938"/>
            <a:ext cx="5167312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"/>
          <p:cNvSpPr txBox="1"/>
          <p:nvPr/>
        </p:nvSpPr>
        <p:spPr>
          <a:xfrm>
            <a:off x="3924300" y="3141663"/>
            <a:ext cx="43201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1" lang="en-US" altLang="zh-CN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1.3 </a:t>
            </a:r>
            <a:r>
              <a:rPr lang="zh-CN" altLang="zh-CN" sz="2800" dirty="0" smtClean="0"/>
              <a:t>用负数表示实际问题</a:t>
            </a:r>
            <a:endParaRPr lang="zh-CN" altLang="en-US" sz="28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10"/>
          <p:cNvGrpSpPr>
            <a:grpSpLocks/>
          </p:cNvGrpSpPr>
          <p:nvPr/>
        </p:nvGrpSpPr>
        <p:grpSpPr bwMode="auto">
          <a:xfrm>
            <a:off x="299939" y="836713"/>
            <a:ext cx="2255837" cy="647601"/>
            <a:chOff x="418169" y="1714339"/>
            <a:chExt cx="2256668" cy="648845"/>
          </a:xfrm>
        </p:grpSpPr>
        <p:cxnSp>
          <p:nvCxnSpPr>
            <p:cNvPr id="22" name="直线连接符 21"/>
            <p:cNvCxnSpPr/>
            <p:nvPr/>
          </p:nvCxnSpPr>
          <p:spPr>
            <a:xfrm flipV="1">
              <a:off x="418169" y="2356822"/>
              <a:ext cx="2256668" cy="6362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70724" y="1714339"/>
              <a:ext cx="2000987" cy="51692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3200" dirty="0">
                  <a:solidFill>
                    <a:srgbClr val="000000"/>
                  </a:solidFill>
                  <a:latin typeface="华文新魏" pitchFamily="2" charset="-122"/>
                  <a:ea typeface="华文新魏" pitchFamily="2" charset="-122"/>
                  <a:cs typeface="黑体" pitchFamily="2" charset="-122"/>
                </a:rPr>
                <a:t>学习目标</a:t>
              </a:r>
            </a:p>
          </p:txBody>
        </p:sp>
      </p:grpSp>
      <p:pic>
        <p:nvPicPr>
          <p:cNvPr id="17410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4898603"/>
            <a:ext cx="1871984" cy="1308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684213" y="1434480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738823" y="2420888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2051050" y="2276475"/>
            <a:ext cx="5329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b="0"/>
          </a:p>
        </p:txBody>
      </p:sp>
      <p:sp>
        <p:nvSpPr>
          <p:cNvPr id="17414" name="Rectangle 10"/>
          <p:cNvSpPr>
            <a:spLocks noChangeArrowheads="1"/>
          </p:cNvSpPr>
          <p:nvPr/>
        </p:nvSpPr>
        <p:spPr bwMode="auto">
          <a:xfrm>
            <a:off x="1619250" y="1629375"/>
            <a:ext cx="705720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3200" dirty="0" smtClean="0"/>
              <a:t>1</a:t>
            </a:r>
            <a:r>
              <a:rPr lang="zh-CN" altLang="zh-CN" sz="3200" dirty="0" smtClean="0"/>
              <a:t>、结合熟悉的事例，经历用正、负数表示生活中简单事物的过程。</a:t>
            </a:r>
          </a:p>
          <a:p>
            <a:r>
              <a:rPr lang="en-US" altLang="zh-CN" sz="3200" dirty="0" smtClean="0"/>
              <a:t>2</a:t>
            </a:r>
            <a:r>
              <a:rPr lang="zh-CN" altLang="zh-CN" sz="3200" dirty="0" smtClean="0"/>
              <a:t>、进一步认识负数，初步体会用正、负数可以表示具有相反意义的量并会运用 。</a:t>
            </a:r>
          </a:p>
          <a:p>
            <a:r>
              <a:rPr lang="en-US" altLang="zh-CN" sz="3200" dirty="0" smtClean="0"/>
              <a:t>3</a:t>
            </a:r>
            <a:r>
              <a:rPr lang="zh-CN" altLang="zh-CN" sz="3200" dirty="0" smtClean="0"/>
              <a:t>、感受数学与生活的密切联系，体会用正、负数表示事物在实际生活中的意义。</a:t>
            </a:r>
            <a:endParaRPr lang="zh-CN" altLang="zh-CN" sz="3200" dirty="0"/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755576" y="3861048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内容占位符 3"/>
          <p:cNvSpPr>
            <a:spLocks noGrp="1"/>
          </p:cNvSpPr>
          <p:nvPr>
            <p:ph idx="1"/>
          </p:nvPr>
        </p:nvSpPr>
        <p:spPr>
          <a:xfrm>
            <a:off x="1000125" y="1525290"/>
            <a:ext cx="7143750" cy="471202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altLang="zh-CN" dirty="0" smtClean="0"/>
              <a:t>1. </a:t>
            </a:r>
            <a:r>
              <a:rPr lang="zh-CN" altLang="en-US" dirty="0" smtClean="0"/>
              <a:t>读数，哪些是正数，哪些是负数。</a:t>
            </a:r>
          </a:p>
          <a:p>
            <a:pPr marL="0" indent="0" eaLnBrk="1" hangingPunct="1">
              <a:buFont typeface="Arial" charset="0"/>
              <a:buNone/>
            </a:pPr>
            <a:endParaRPr lang="en-US" altLang="zh-CN" dirty="0" smtClean="0"/>
          </a:p>
          <a:p>
            <a:pPr marL="0" indent="0" algn="ctr" eaLnBrk="1" hangingPunct="1">
              <a:buFont typeface="Arial" charset="0"/>
              <a:buNone/>
            </a:pPr>
            <a:r>
              <a:rPr lang="zh-CN" altLang="en-US" dirty="0" smtClean="0">
                <a:cs typeface="Times New Roman" pitchFamily="18" charset="0"/>
              </a:rPr>
              <a:t>－</a:t>
            </a:r>
            <a:r>
              <a:rPr lang="en-US" altLang="zh-CN" dirty="0" smtClean="0">
                <a:cs typeface="Times New Roman" pitchFamily="18" charset="0"/>
              </a:rPr>
              <a:t>8</a:t>
            </a:r>
            <a:r>
              <a:rPr lang="zh-CN" altLang="en-US" dirty="0" smtClean="0">
                <a:cs typeface="Times New Roman" pitchFamily="18" charset="0"/>
              </a:rPr>
              <a:t>   －</a:t>
            </a:r>
            <a:r>
              <a:rPr lang="en-US" altLang="zh-CN" dirty="0" smtClean="0">
                <a:cs typeface="Times New Roman" pitchFamily="18" charset="0"/>
              </a:rPr>
              <a:t>28</a:t>
            </a:r>
            <a:r>
              <a:rPr lang="zh-CN" altLang="en-US" dirty="0" smtClean="0">
                <a:cs typeface="Times New Roman" pitchFamily="18" charset="0"/>
              </a:rPr>
              <a:t>    </a:t>
            </a:r>
            <a:r>
              <a:rPr lang="en-US" altLang="zh-CN" dirty="0" smtClean="0">
                <a:cs typeface="Times New Roman" pitchFamily="18" charset="0"/>
              </a:rPr>
              <a:t>0</a:t>
            </a:r>
            <a:r>
              <a:rPr lang="zh-CN" altLang="en-US" dirty="0" smtClean="0">
                <a:cs typeface="Times New Roman" pitchFamily="18" charset="0"/>
              </a:rPr>
              <a:t>   ＋</a:t>
            </a:r>
            <a:r>
              <a:rPr lang="en-US" altLang="zh-CN" dirty="0" smtClean="0">
                <a:cs typeface="Times New Roman" pitchFamily="18" charset="0"/>
              </a:rPr>
              <a:t>81</a:t>
            </a:r>
            <a:r>
              <a:rPr lang="zh-CN" altLang="en-US" dirty="0" smtClean="0">
                <a:cs typeface="Times New Roman" pitchFamily="18" charset="0"/>
              </a:rPr>
              <a:t>   ＋</a:t>
            </a:r>
            <a:r>
              <a:rPr lang="en-US" altLang="zh-CN" dirty="0" smtClean="0">
                <a:cs typeface="Times New Roman" pitchFamily="18" charset="0"/>
              </a:rPr>
              <a:t>65</a:t>
            </a:r>
          </a:p>
          <a:p>
            <a:pPr marL="0" indent="0" eaLnBrk="1" hangingPunct="1">
              <a:buFont typeface="Arial" charset="0"/>
              <a:buNone/>
            </a:pPr>
            <a:endParaRPr lang="en-US" altLang="zh-CN" dirty="0" smtClean="0"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en-US" altLang="zh-CN" dirty="0" smtClean="0"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en-US" altLang="zh-CN" dirty="0" smtClean="0"/>
              <a:t>2. </a:t>
            </a:r>
            <a:r>
              <a:rPr lang="zh-CN" altLang="en-US" dirty="0" smtClean="0"/>
              <a:t>某日傍晚，黄山的气温由上午的零上</a:t>
            </a:r>
            <a:r>
              <a:rPr lang="en-US" altLang="zh-CN" dirty="0" smtClean="0"/>
              <a:t>2</a:t>
            </a:r>
            <a:r>
              <a:rPr lang="zh-CN" altLang="en-US" dirty="0" smtClean="0"/>
              <a:t>摄氏度下降了</a:t>
            </a:r>
            <a:r>
              <a:rPr lang="en-US" altLang="zh-CN" dirty="0" smtClean="0"/>
              <a:t>7</a:t>
            </a:r>
            <a:r>
              <a:rPr lang="zh-CN" altLang="en-US" dirty="0" smtClean="0"/>
              <a:t>摄氏度，这天傍晚黄山的气温是</a:t>
            </a:r>
            <a:r>
              <a:rPr lang="en-US" altLang="zh-CN" dirty="0" smtClean="0"/>
              <a:t>______</a:t>
            </a:r>
            <a:r>
              <a:rPr lang="zh-CN" altLang="en-US" dirty="0" smtClean="0"/>
              <a:t>摄氏度。</a:t>
            </a:r>
            <a:endParaRPr lang="en-US" altLang="zh-CN" dirty="0" smtClean="0">
              <a:cs typeface="Times New Roman" pitchFamily="18" charset="0"/>
            </a:endParaRPr>
          </a:p>
          <a:p>
            <a:pPr marL="0" indent="0" algn="ctr" eaLnBrk="1" hangingPunct="1">
              <a:buFont typeface="Arial" charset="0"/>
              <a:buNone/>
            </a:pPr>
            <a:endParaRPr lang="en-US" altLang="zh-CN" dirty="0" smtClean="0">
              <a:cs typeface="Times New Roman" pitchFamily="18" charset="0"/>
            </a:endParaRPr>
          </a:p>
          <a:p>
            <a:pPr marL="0" indent="0" algn="ctr" eaLnBrk="1" hangingPunct="1">
              <a:buFont typeface="Arial" charset="0"/>
              <a:buNone/>
            </a:pPr>
            <a:endParaRPr lang="en-US" altLang="zh-CN" dirty="0" smtClean="0">
              <a:cs typeface="Times New Roman" pitchFamily="18" charset="0"/>
            </a:endParaRPr>
          </a:p>
        </p:txBody>
      </p:sp>
      <p:sp>
        <p:nvSpPr>
          <p:cNvPr id="3" name="同侧圆角矩形 2"/>
          <p:cNvSpPr/>
          <p:nvPr/>
        </p:nvSpPr>
        <p:spPr>
          <a:xfrm>
            <a:off x="447976" y="824349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复习导入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4" name="直线连接符 21"/>
          <p:cNvCxnSpPr/>
          <p:nvPr/>
        </p:nvCxnSpPr>
        <p:spPr>
          <a:xfrm flipV="1">
            <a:off x="447974" y="1479030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456607" y="1550420"/>
            <a:ext cx="7143750" cy="1250950"/>
          </a:xfrm>
        </p:spPr>
        <p:txBody>
          <a:bodyPr/>
          <a:lstStyle/>
          <a:p>
            <a:r>
              <a:rPr lang="zh-CN" altLang="en-US" sz="3200" dirty="0" smtClean="0"/>
              <a:t>吐鲁番盆地比海平面大约低</a:t>
            </a:r>
            <a:r>
              <a:rPr lang="en-US" altLang="zh-CN" sz="3200" dirty="0" smtClean="0"/>
              <a:t>155</a:t>
            </a:r>
            <a:r>
              <a:rPr lang="zh-CN" altLang="en-US" sz="3200" dirty="0" smtClean="0"/>
              <a:t>米，记作</a:t>
            </a:r>
            <a:r>
              <a:rPr lang="en-US" altLang="zh-CN" sz="3200" dirty="0" smtClean="0"/>
              <a:t>-155</a:t>
            </a:r>
            <a:r>
              <a:rPr lang="zh-CN" altLang="en-US" sz="3200" dirty="0" smtClean="0"/>
              <a:t>米。</a:t>
            </a:r>
          </a:p>
        </p:txBody>
      </p:sp>
      <p:pic>
        <p:nvPicPr>
          <p:cNvPr id="3072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-10000" contrast="20000"/>
          </a:blip>
          <a:srcRect/>
          <a:stretch>
            <a:fillRect/>
          </a:stretch>
        </p:blipFill>
        <p:spPr>
          <a:xfrm>
            <a:off x="1309688" y="2571750"/>
            <a:ext cx="6559550" cy="2052638"/>
          </a:xfrm>
          <a:noFill/>
        </p:spPr>
      </p:pic>
      <p:sp>
        <p:nvSpPr>
          <p:cNvPr id="30725" name="TextBox 5"/>
          <p:cNvSpPr txBox="1">
            <a:spLocks noChangeArrowheads="1"/>
          </p:cNvSpPr>
          <p:nvPr/>
        </p:nvSpPr>
        <p:spPr bwMode="auto">
          <a:xfrm>
            <a:off x="928688" y="5072063"/>
            <a:ext cx="72151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6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从图中你发现了什么？</a:t>
            </a:r>
          </a:p>
        </p:txBody>
      </p:sp>
      <p:sp>
        <p:nvSpPr>
          <p:cNvPr id="5" name="同侧圆角矩形 4"/>
          <p:cNvSpPr/>
          <p:nvPr/>
        </p:nvSpPr>
        <p:spPr>
          <a:xfrm>
            <a:off x="420758" y="88861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情景导入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20756" y="154466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619672" y="1515194"/>
            <a:ext cx="7143750" cy="893763"/>
          </a:xfrm>
        </p:spPr>
        <p:txBody>
          <a:bodyPr/>
          <a:lstStyle/>
          <a:p>
            <a:pPr algn="ctr"/>
            <a:r>
              <a:rPr lang="zh-CN" altLang="en-US" sz="3200" dirty="0" smtClean="0"/>
              <a:t>楼房的地下室可以用</a:t>
            </a:r>
            <a:r>
              <a:rPr lang="en-US" altLang="zh-CN" sz="3200" dirty="0" smtClean="0"/>
              <a:t>-1</a:t>
            </a:r>
            <a:r>
              <a:rPr lang="zh-CN" altLang="en-US" sz="3200" dirty="0" smtClean="0"/>
              <a:t>来表示。</a:t>
            </a:r>
          </a:p>
        </p:txBody>
      </p:sp>
      <p:sp>
        <p:nvSpPr>
          <p:cNvPr id="31748" name="TextBox 5"/>
          <p:cNvSpPr txBox="1">
            <a:spLocks noChangeArrowheads="1"/>
          </p:cNvSpPr>
          <p:nvPr/>
        </p:nvSpPr>
        <p:spPr bwMode="auto">
          <a:xfrm>
            <a:off x="928688" y="5072063"/>
            <a:ext cx="72151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6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从图中你发现了什么？</a:t>
            </a:r>
          </a:p>
        </p:txBody>
      </p:sp>
      <p:pic>
        <p:nvPicPr>
          <p:cNvPr id="3174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>
          <a:xfrm>
            <a:off x="3071813" y="2357438"/>
            <a:ext cx="2954337" cy="2376487"/>
          </a:xfrm>
          <a:noFill/>
        </p:spPr>
      </p:pic>
      <p:sp>
        <p:nvSpPr>
          <p:cNvPr id="9" name="同侧圆角矩形 8"/>
          <p:cNvSpPr/>
          <p:nvPr/>
        </p:nvSpPr>
        <p:spPr>
          <a:xfrm>
            <a:off x="420758" y="88861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情景导入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10" name="直线连接符 21"/>
          <p:cNvCxnSpPr/>
          <p:nvPr/>
        </p:nvCxnSpPr>
        <p:spPr>
          <a:xfrm flipV="1">
            <a:off x="420756" y="154466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标题 7"/>
          <p:cNvSpPr>
            <a:spLocks noGrp="1"/>
          </p:cNvSpPr>
          <p:nvPr>
            <p:ph type="title"/>
          </p:nvPr>
        </p:nvSpPr>
        <p:spPr>
          <a:xfrm>
            <a:off x="1357313" y="749300"/>
            <a:ext cx="6786562" cy="1143000"/>
          </a:xfrm>
        </p:spPr>
        <p:txBody>
          <a:bodyPr/>
          <a:lstStyle/>
          <a:p>
            <a:r>
              <a:rPr lang="zh-CN" altLang="en-US" sz="3200" smtClean="0"/>
              <a:t>帮妈妈设计记事卡。</a:t>
            </a:r>
          </a:p>
        </p:txBody>
      </p:sp>
      <p:sp>
        <p:nvSpPr>
          <p:cNvPr id="32771" name="内容占位符 8"/>
          <p:cNvSpPr>
            <a:spLocks noGrp="1"/>
          </p:cNvSpPr>
          <p:nvPr>
            <p:ph idx="1"/>
          </p:nvPr>
        </p:nvSpPr>
        <p:spPr>
          <a:xfrm>
            <a:off x="714375" y="1928813"/>
            <a:ext cx="7929563" cy="714375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zh-CN" altLang="en-US" smtClean="0"/>
              <a:t>下面是红红妈妈做的</a:t>
            </a:r>
            <a:r>
              <a:rPr lang="en-US" altLang="zh-CN" smtClean="0"/>
              <a:t>12</a:t>
            </a:r>
            <a:r>
              <a:rPr lang="zh-CN" altLang="en-US" smtClean="0"/>
              <a:t>月份家庭收支记录。</a:t>
            </a:r>
          </a:p>
        </p:txBody>
      </p:sp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3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2000250" y="2571750"/>
            <a:ext cx="4997450" cy="363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同侧圆角矩形 4"/>
          <p:cNvSpPr/>
          <p:nvPr/>
        </p:nvSpPr>
        <p:spPr>
          <a:xfrm>
            <a:off x="420758" y="836712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情景导入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20756" y="1484784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标题 2"/>
          <p:cNvSpPr>
            <a:spLocks noGrp="1"/>
          </p:cNvSpPr>
          <p:nvPr>
            <p:ph type="title"/>
          </p:nvPr>
        </p:nvSpPr>
        <p:spPr>
          <a:xfrm>
            <a:off x="1835696" y="1412776"/>
            <a:ext cx="7143750" cy="1143000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怎样做家庭收支记录更简单？</a:t>
            </a:r>
          </a:p>
        </p:txBody>
      </p:sp>
      <p:pic>
        <p:nvPicPr>
          <p:cNvPr id="33796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-10000" contrast="30000"/>
          </a:blip>
          <a:srcRect/>
          <a:stretch>
            <a:fillRect/>
          </a:stretch>
        </p:blipFill>
        <p:spPr>
          <a:xfrm>
            <a:off x="1625600" y="2000250"/>
            <a:ext cx="5892800" cy="4286250"/>
          </a:xfrm>
          <a:noFill/>
        </p:spPr>
      </p:pic>
      <p:cxnSp>
        <p:nvCxnSpPr>
          <p:cNvPr id="5" name="直线连接符 21"/>
          <p:cNvCxnSpPr/>
          <p:nvPr/>
        </p:nvCxnSpPr>
        <p:spPr>
          <a:xfrm flipV="1">
            <a:off x="396453" y="1484784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同侧圆角矩形 6"/>
          <p:cNvSpPr/>
          <p:nvPr/>
        </p:nvSpPr>
        <p:spPr>
          <a:xfrm>
            <a:off x="373759" y="836712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探索新知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5069</TotalTime>
  <Words>570</Words>
  <Application>Microsoft Office PowerPoint</Application>
  <PresentationFormat>全屏显示(4:3)</PresentationFormat>
  <Paragraphs>110</Paragraphs>
  <Slides>15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吐鲁番盆地比海平面大约低155米，记作-155米。</vt:lpstr>
      <vt:lpstr>楼房的地下室可以用-1来表示。</vt:lpstr>
      <vt:lpstr>帮妈妈设计记事卡。</vt:lpstr>
      <vt:lpstr>怎样做家庭收支记录更简单？</vt:lpstr>
      <vt:lpstr>帮妈妈设计记事卡。</vt:lpstr>
      <vt:lpstr>帮妈妈设计记事卡。</vt:lpstr>
      <vt:lpstr>生活中的正、负数。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187</cp:revision>
  <dcterms:modified xsi:type="dcterms:W3CDTF">2018-08-07T02:39:08Z</dcterms:modified>
</cp:coreProperties>
</file>